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81" r:id="rId2"/>
    <p:sldId id="291" r:id="rId3"/>
    <p:sldId id="285" r:id="rId4"/>
    <p:sldId id="286" r:id="rId5"/>
    <p:sldId id="289" r:id="rId6"/>
    <p:sldId id="287" r:id="rId7"/>
    <p:sldId id="283" r:id="rId8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60C000"/>
    <a:srgbClr val="FF9966"/>
    <a:srgbClr val="99FFCC"/>
    <a:srgbClr val="FFCC99"/>
    <a:srgbClr val="FFFF99"/>
    <a:srgbClr val="CCFF99"/>
    <a:srgbClr val="00823B"/>
    <a:srgbClr val="B05B26"/>
    <a:srgbClr val="E5A0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6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E61EC8-865A-4275-9CF8-5CC43739F741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1999F8-18DD-414F-8CCE-92A2493367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61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7213604" y="3897010"/>
            <a:ext cx="4978402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7213604" y="4115167"/>
            <a:ext cx="4978402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9835342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" y="3675528"/>
            <a:ext cx="12192002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8552070" y="3643090"/>
            <a:ext cx="3639932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2401890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9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2" name="Flowchart: Off-page Connector 21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/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lIns="121917" tIns="60958" rIns="121917" bIns="60958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1981203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2249427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2249427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94972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91076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3913" y="1109163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17924" y="3274311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2" y="366821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4" y="308279"/>
            <a:ext cx="12192002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7213604" y="440113"/>
            <a:ext cx="4978402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9831529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12113289" y="-2001"/>
            <a:ext cx="7683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11967230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11887570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CE73B85-CF79-4FBC-81C4-6A0980EE0BE8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/>
          <a:lstStyle/>
          <a:p>
            <a:pPr marL="109728" indent="0" algn="ctr"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Субъекты </a:t>
            </a:r>
            <a:r>
              <a:rPr lang="ru-RU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малого и среднего!!!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предпринимательства, включая крестьянские (фермерские) хозяйства, сельскохозяйственные потребительские кооперативы, определенные в соответствии с федеральным законодательством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Физические лица применяющие специальный налоговый режим «Налог на профессиональный доход» (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самозанятые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кого?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311791" y="5737183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ltfond.ru/images/pages/afm/2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кого? 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=""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342768" y="1851070"/>
            <a:ext cx="10351485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809F79"/>
              </a:buClr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На инвестиции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до 36 месяцев </a:t>
            </a:r>
          </a:p>
          <a:p>
            <a:pPr marL="285750" indent="-285750">
              <a:buClr>
                <a:srgbClr val="809F79"/>
              </a:buClr>
              <a:buFont typeface="Arial" panose="020B0604020202020204" pitchFamily="34" charset="0"/>
              <a:buChar char="•"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Clr>
                <a:srgbClr val="809F79"/>
              </a:buClr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пополнение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оборотных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средств до 24 месяцев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Clr>
                <a:srgbClr val="809F79"/>
              </a:buClr>
              <a:buFont typeface="Arial" panose="020B0604020202020204" pitchFamily="34" charset="0"/>
              <a:buChar char="•"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Clr>
                <a:srgbClr val="809F79"/>
              </a:buClr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500 000 рублей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самозанятым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Clr>
                <a:srgbClr val="809F79"/>
              </a:buClr>
              <a:buFont typeface="Arial" panose="020B0604020202020204" pitchFamily="34" charset="0"/>
              <a:buChar char="•"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Clr>
                <a:srgbClr val="809F79"/>
              </a:buClr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5 000 000 рублей СМП</a:t>
            </a:r>
          </a:p>
          <a:p>
            <a:pPr marL="109728" indent="0">
              <a:buNone/>
            </a:pP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сумме займа свыше 3 (трех) миллионов рублей: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сумма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совокупной выручки за последний отчетный год не менее 7 000 тыс. рублей;</a:t>
            </a:r>
          </a:p>
          <a:p>
            <a:r>
              <a:rPr lang="ru-RU" sz="1500" dirty="0">
                <a:latin typeface="Arial" pitchFamily="34" charset="0"/>
                <a:cs typeface="Arial" pitchFamily="34" charset="0"/>
              </a:rPr>
              <a:t>положительный финансовый результат за предшествующий отчетный год.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8228" y="5913394"/>
            <a:ext cx="553363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pic>
        <p:nvPicPr>
          <p:cNvPr id="7" name="Рисунок 6" descr="C:\Users\kartashova\Desktop\WhatsApp Image 2021-03-17 at 16.11.24.jpe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421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178" y="1895912"/>
            <a:ext cx="11195222" cy="4114832"/>
          </a:xfrm>
        </p:spPr>
        <p:txBody>
          <a:bodyPr>
            <a:normAutofit fontScale="62500" lnSpcReduction="20000"/>
          </a:bodyPr>
          <a:lstStyle/>
          <a:p>
            <a:pPr marL="109728" indent="0">
              <a:buNone/>
            </a:pPr>
            <a:r>
              <a:rPr lang="ru-RU" sz="3100" dirty="0" smtClean="0">
                <a:latin typeface="Arial" pitchFamily="34" charset="0"/>
                <a:cs typeface="Arial" pitchFamily="34" charset="0"/>
              </a:rPr>
              <a:t>Процентные ставки: 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9,5%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 предоставлением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залога;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17% 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без предоставления залога</a:t>
            </a:r>
            <a:r>
              <a:rPr lang="en-US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 200 000 рублей</a:t>
            </a:r>
          </a:p>
          <a:p>
            <a:pPr lvl="0">
              <a:buClr>
                <a:srgbClr val="A5AB81"/>
              </a:buClr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6,33%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для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самозанятых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с предоставлением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залога;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10%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без залога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200 000 рублей</a:t>
            </a:r>
          </a:p>
          <a:p>
            <a:pPr lvl="0">
              <a:buClr>
                <a:srgbClr val="A5AB81"/>
              </a:buClr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4,5%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 инвестиционные цели по программе социально-экономического    </a:t>
            </a:r>
          </a:p>
          <a:p>
            <a:pPr marL="109728" lvl="0" indent="0">
              <a:buClr>
                <a:srgbClr val="A5AB81"/>
              </a:buClr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 развития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(от 1,5 до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5 млн. рублей с предоставлением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залога и созданием новых рабочих мест)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4,75%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СМП осуществляющих деятельность в сфере социального предпринимательства с предоставлением </a:t>
            </a:r>
            <a:r>
              <a:rPr lang="ru-RU" dirty="0">
                <a:latin typeface="Arial" pitchFamily="34" charset="0"/>
                <a:cs typeface="Arial" pitchFamily="34" charset="0"/>
              </a:rPr>
              <a:t>залога;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14%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без залога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 200 000 рублей</a:t>
            </a:r>
            <a:endParaRPr lang="ru-RU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r>
              <a:rPr lang="ru-RU" dirty="0">
                <a:latin typeface="Arial" pitchFamily="34" charset="0"/>
                <a:cs typeface="Arial" pitchFamily="34" charset="0"/>
              </a:rPr>
              <a:t>-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4,75%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при реализации </a:t>
            </a:r>
            <a:r>
              <a:rPr lang="ru-RU" dirty="0">
                <a:latin typeface="Arial" pitchFamily="34" charset="0"/>
                <a:cs typeface="Arial" pitchFamily="34" charset="0"/>
              </a:rPr>
              <a:t>приоритетных проектов с предоставлением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залога;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%</a:t>
            </a:r>
            <a:r>
              <a:rPr lang="ru-RU" dirty="0">
                <a:latin typeface="Arial" pitchFamily="34" charset="0"/>
                <a:cs typeface="Arial" pitchFamily="34" charset="0"/>
              </a:rPr>
              <a:t> без залога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 </a:t>
            </a:r>
            <a:endParaRPr lang="ru-RU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09728" lvl="0" indent="0">
              <a:buClr>
                <a:srgbClr val="A5AB81"/>
              </a:buClr>
              <a:buNone/>
            </a:pP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200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000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рублей.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6,33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% льготные займы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для СМСП на приобретение охранно-пожарной сигнализации или оборудования для маркировки готовой </a:t>
            </a:r>
            <a:r>
              <a:rPr lang="ru-RU" dirty="0">
                <a:latin typeface="Arial" pitchFamily="34" charset="0"/>
                <a:cs typeface="Arial" pitchFamily="34" charset="0"/>
              </a:rPr>
              <a:t>продукции с предоставлением залога; 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14%</a:t>
            </a:r>
            <a:r>
              <a:rPr lang="ru-RU" dirty="0">
                <a:latin typeface="Arial" pitchFamily="34" charset="0"/>
                <a:cs typeface="Arial" pitchFamily="34" charset="0"/>
              </a:rPr>
              <a:t> без залога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 200 000 рублей</a:t>
            </a:r>
            <a:endParaRPr lang="ru-RU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endPara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поддержки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153556" y="5931888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>
            <a:normAutofit fontScale="77500" lnSpcReduction="20000"/>
          </a:bodyPr>
          <a:lstStyle/>
          <a:p>
            <a:pPr algn="ctr">
              <a:spcBef>
                <a:spcPct val="65000"/>
              </a:spcBef>
              <a:buFont typeface="Arial" charset="0"/>
              <a:buNone/>
            </a:pPr>
            <a:r>
              <a:rPr lang="ru-RU" altLang="ru-RU" sz="39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Иные займы (инвестиции)</a:t>
            </a:r>
          </a:p>
          <a:p>
            <a:pPr algn="ctr">
              <a:spcBef>
                <a:spcPct val="65000"/>
              </a:spcBef>
              <a:buFont typeface="Arial" charset="0"/>
              <a:buNone/>
            </a:pPr>
            <a:r>
              <a:rPr lang="ru-RU" altLang="ru-RU" sz="39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Программа социально-экономического развития</a:t>
            </a:r>
          </a:p>
          <a:p>
            <a:r>
              <a:rPr 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Процентная ставка </a:t>
            </a:r>
            <a:r>
              <a:rPr 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4,5% </a:t>
            </a:r>
            <a:r>
              <a:rPr 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годовых!!!</a:t>
            </a:r>
            <a:r>
              <a:rPr lang="ru-RU" sz="39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 срок до 84 месяцев!!! </a:t>
            </a:r>
          </a:p>
          <a:p>
            <a:r>
              <a:rPr 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Сумма инвестиционного займа свыше 5 млн. рублей до 10 млн. рублей;</a:t>
            </a: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Залог – не менее суммы займа по залоговой стоимости;</a:t>
            </a: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Возможно поручительство НО «Алтайский фонд МСП»;</a:t>
            </a: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Обязательное условие – создание 1 рабочего места на каждые 1,5 млн. руб. полученного займа;</a:t>
            </a: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Страхование залогового имущества от риска утраты, гибели, повреждения на весь срок действия договора займа.</a:t>
            </a:r>
          </a:p>
          <a:p>
            <a:endParaRPr lang="ru-RU" sz="2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поддержки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311791" y="5737183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>
            <a:normAutofit fontScale="40000" lnSpcReduction="20000"/>
          </a:bodyPr>
          <a:lstStyle/>
          <a:p>
            <a:pPr algn="ctr">
              <a:spcBef>
                <a:spcPct val="65000"/>
              </a:spcBef>
              <a:buFont typeface="Arial" charset="0"/>
              <a:buNone/>
            </a:pPr>
            <a:r>
              <a:rPr lang="ru-RU" altLang="ru-RU" sz="5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Специальные льготные </a:t>
            </a:r>
            <a:r>
              <a:rPr lang="ru-RU" altLang="ru-RU" sz="5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программы :</a:t>
            </a:r>
            <a:endParaRPr lang="ru-RU" altLang="ru-RU" sz="51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65000"/>
              </a:spcBef>
              <a:buFont typeface="Arial" charset="0"/>
              <a:buNone/>
            </a:pPr>
            <a:endParaRPr lang="ru-RU" altLang="ru-RU" sz="25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5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4,75% </a:t>
            </a:r>
            <a:r>
              <a:rPr lang="ru-RU" sz="5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годовых!!!</a:t>
            </a:r>
            <a:r>
              <a:rPr lang="ru-RU" sz="5100" dirty="0" smtClean="0">
                <a:latin typeface="Arial" pitchFamily="34" charset="0"/>
                <a:cs typeface="Arial" pitchFamily="34" charset="0"/>
              </a:rPr>
              <a:t> – при предоставлении залогового обеспечения</a:t>
            </a:r>
          </a:p>
          <a:p>
            <a:r>
              <a:rPr lang="ru-RU" sz="5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14% </a:t>
            </a:r>
            <a:r>
              <a:rPr lang="ru-RU" sz="5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годовых</a:t>
            </a:r>
            <a:r>
              <a:rPr lang="ru-RU" sz="5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5100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5100" dirty="0" smtClean="0">
                <a:latin typeface="Arial" pitchFamily="34" charset="0"/>
                <a:cs typeface="Arial" pitchFamily="34" charset="0"/>
              </a:rPr>
              <a:t>без предоставления </a:t>
            </a:r>
            <a:r>
              <a:rPr lang="ru-RU" sz="5100" dirty="0">
                <a:latin typeface="Arial" pitchFamily="34" charset="0"/>
                <a:cs typeface="Arial" pitchFamily="34" charset="0"/>
              </a:rPr>
              <a:t>залогового </a:t>
            </a:r>
            <a:r>
              <a:rPr lang="ru-RU" sz="5100" dirty="0" smtClean="0">
                <a:latin typeface="Arial" pitchFamily="34" charset="0"/>
                <a:cs typeface="Arial" pitchFamily="34" charset="0"/>
              </a:rPr>
              <a:t>обеспечения </a:t>
            </a:r>
            <a:r>
              <a:rPr lang="ru-RU" sz="5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 200 000 рублей</a:t>
            </a:r>
            <a:endParaRPr lang="ru-RU" sz="51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3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r>
              <a:rPr lang="ru-RU" sz="5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 приоритетным проектам </a:t>
            </a:r>
            <a:r>
              <a:rPr lang="ru-RU" sz="2900" b="1" dirty="0" smtClean="0">
                <a:latin typeface="Arial" pitchFamily="34" charset="0"/>
                <a:cs typeface="Arial" pitchFamily="34" charset="0"/>
              </a:rPr>
              <a:t>если СМП или </a:t>
            </a:r>
            <a:r>
              <a:rPr lang="ru-RU" sz="2900" b="1" dirty="0" err="1" smtClean="0">
                <a:latin typeface="Arial" pitchFamily="34" charset="0"/>
                <a:cs typeface="Arial" pitchFamily="34" charset="0"/>
              </a:rPr>
              <a:t>самозанятый</a:t>
            </a:r>
            <a:r>
              <a:rPr lang="ru-RU" sz="2900" b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sz="2200" dirty="0" smtClean="0">
              <a:latin typeface="Arial" pitchFamily="34" charset="0"/>
              <a:cs typeface="Arial" pitchFamily="34" charset="0"/>
            </a:endParaRPr>
          </a:p>
          <a:p>
            <a:endParaRPr lang="ru-RU" sz="22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зарегистрирован и осуществляет деятельность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территориях опережающего социально экономического развития, особой экономической зоны и включен в реестр таких территорий;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является резидентом промышленного (индустриального) парка, агропромышленного парка, технопарка, промышленного технопарка,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бизнес-инкубатора,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коворкинга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, расположенного в центре «Мой бизнес» и включен в реестр резидентов ;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осуществляет экспортную деятельность;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создан женщиной;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является сельскохозяйственным производственным или потребительским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кооперативом или членом с/х потребительского кооператива;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осуществляет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реализацию проекта в сфере туризма, экологии или спорта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СМП относится к молодежному предпринимательству (создан физическим лицом до 35 лет)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создан физическим лицом старше 45 лет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являющимся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вновь зарегистрированным и действующим менее 1 (одного) года на момент принятия решения о предоставлении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микрозайма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D8047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Виды поддержки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DD8047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311791" y="5737183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761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>
            <a:normAutofit/>
          </a:bodyPr>
          <a:lstStyle/>
          <a:p>
            <a:endPara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Обеспечение займа: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Движимое/ недвижимое имущество и/или поручительство физических и юридических лиц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получить? 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328266" y="5704514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- соответствие критериям СМП, определенным ФЗ;</a:t>
            </a:r>
          </a:p>
          <a:p>
            <a:pPr marL="10972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- регистрация СМП в крае;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- отсутствие долгов по налоговым платежам и во внебюджетные фонды;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- в течение 2 лет, до обращения, не применялись процедуры несостоятельности;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- не является кредитной и/или страховой организаций, страховым или кредитным кооперативом, лизинговой,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факторинговой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компанией, МФО, инвестиционным фондом, НПФ, проф. участником РЦБ, ломбардом или иной НФО, а также СМП, не осуществляет деятельность в сфере финансового посредничества;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- не находится в процессе ликвидации;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- не является участником соглашений о разделе продукции;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- не осуществляет деятельность в сфере игорного бизнеса;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- не является нерезидентом РФ;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- отсутствие у СМП на дату обращения и за шесть месяцев, предшествующих дате обращения просроченных обязательств по кредитным договорам, договорам займа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получить? 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311791" y="5737183"/>
            <a:ext cx="10430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Финансирования                        </a:t>
            </a: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 </a:t>
            </a:r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afmz.ru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</a:p>
          <a:p>
            <a:r>
              <a:rPr lang="ru-RU" sz="3000" b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000" b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</a:t>
            </a:r>
            <a:r>
              <a:rPr lang="ru-RU" sz="300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</a:t>
            </a:r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(3852) 996-406</a:t>
            </a:r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40670</TotalTime>
  <Words>419</Words>
  <Application>Microsoft Office PowerPoint</Application>
  <PresentationFormat>Широкоэкранный</PresentationFormat>
  <Paragraphs>73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Georgia</vt:lpstr>
      <vt:lpstr>Trebuchet MS</vt:lpstr>
      <vt:lpstr>Wingdings 2</vt:lpstr>
      <vt:lpstr>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Boyko</cp:lastModifiedBy>
  <cp:revision>2301</cp:revision>
  <cp:lastPrinted>2019-09-19T04:31:41Z</cp:lastPrinted>
  <dcterms:created xsi:type="dcterms:W3CDTF">2017-02-18T15:02:40Z</dcterms:created>
  <dcterms:modified xsi:type="dcterms:W3CDTF">2022-04-26T04:23:05Z</dcterms:modified>
</cp:coreProperties>
</file>